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DFF7-9F93-394F-B65A-504B85341CA2}" type="datetimeFigureOut">
              <a:rPr lang="fr-FR" smtClean="0"/>
              <a:t>27/12/16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9564-791F-534F-94AE-71C62E5A658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225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DFF7-9F93-394F-B65A-504B85341CA2}" type="datetimeFigureOut">
              <a:rPr lang="fr-FR" smtClean="0"/>
              <a:t>27/12/16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9564-791F-534F-94AE-71C62E5A658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46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DFF7-9F93-394F-B65A-504B85341CA2}" type="datetimeFigureOut">
              <a:rPr lang="fr-FR" smtClean="0"/>
              <a:t>27/12/16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9564-791F-534F-94AE-71C62E5A658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61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DFF7-9F93-394F-B65A-504B85341CA2}" type="datetimeFigureOut">
              <a:rPr lang="fr-FR" smtClean="0"/>
              <a:t>27/12/16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9564-791F-534F-94AE-71C62E5A658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31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DFF7-9F93-394F-B65A-504B85341CA2}" type="datetimeFigureOut">
              <a:rPr lang="fr-FR" smtClean="0"/>
              <a:t>27/12/16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9564-791F-534F-94AE-71C62E5A658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88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DFF7-9F93-394F-B65A-504B85341CA2}" type="datetimeFigureOut">
              <a:rPr lang="fr-FR" smtClean="0"/>
              <a:t>27/12/16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9564-791F-534F-94AE-71C62E5A658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034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DFF7-9F93-394F-B65A-504B85341CA2}" type="datetimeFigureOut">
              <a:rPr lang="fr-FR" smtClean="0"/>
              <a:t>27/12/16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9564-791F-534F-94AE-71C62E5A658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079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DFF7-9F93-394F-B65A-504B85341CA2}" type="datetimeFigureOut">
              <a:rPr lang="fr-FR" smtClean="0"/>
              <a:t>27/12/16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9564-791F-534F-94AE-71C62E5A658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099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DFF7-9F93-394F-B65A-504B85341CA2}" type="datetimeFigureOut">
              <a:rPr lang="fr-FR" smtClean="0"/>
              <a:t>27/12/16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9564-791F-534F-94AE-71C62E5A658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93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DFF7-9F93-394F-B65A-504B85341CA2}" type="datetimeFigureOut">
              <a:rPr lang="fr-FR" smtClean="0"/>
              <a:t>27/12/16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9564-791F-534F-94AE-71C62E5A658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42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DFF7-9F93-394F-B65A-504B85341CA2}" type="datetimeFigureOut">
              <a:rPr lang="fr-FR" smtClean="0"/>
              <a:t>27/12/16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9564-791F-534F-94AE-71C62E5A658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97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4DFF7-9F93-394F-B65A-504B85341CA2}" type="datetimeFigureOut">
              <a:rPr lang="fr-FR" smtClean="0"/>
              <a:t>27/12/16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69564-791F-534F-94AE-71C62E5A658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88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3344333" y="4405193"/>
            <a:ext cx="5731174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80481" y="107895"/>
            <a:ext cx="19179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OpenDyslexic"/>
                <a:cs typeface="OpenDyslexic"/>
              </a:rPr>
              <a:t>Stage de Noël </a:t>
            </a:r>
            <a:endParaRPr lang="fr-FR" dirty="0" smtClean="0">
              <a:latin typeface="OpenDyslexic"/>
              <a:cs typeface="OpenDyslexic"/>
            </a:endParaRPr>
          </a:p>
          <a:p>
            <a:r>
              <a:rPr lang="fr-FR" smtClean="0">
                <a:latin typeface="OpenDyslexic"/>
                <a:cs typeface="OpenDyslexic"/>
              </a:rPr>
              <a:t>	2016</a:t>
            </a:r>
            <a:endParaRPr lang="fr-FR" dirty="0">
              <a:latin typeface="OpenDyslexic"/>
              <a:cs typeface="OpenDyslexic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108222" y="310444"/>
            <a:ext cx="3856360" cy="8617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fr-FR" dirty="0" smtClean="0">
              <a:latin typeface="OpenDyslexic"/>
              <a:cs typeface="OpenDyslexic"/>
            </a:endParaRPr>
          </a:p>
          <a:p>
            <a:r>
              <a:rPr lang="fr-FR" smtClean="0">
                <a:latin typeface="OpenDyslexic"/>
                <a:cs typeface="OpenDyslexic"/>
              </a:rPr>
              <a:t>Nom </a:t>
            </a:r>
            <a:r>
              <a:rPr lang="fr-FR" dirty="0" smtClean="0">
                <a:latin typeface="OpenDyslexic"/>
                <a:cs typeface="OpenDyslexic"/>
              </a:rPr>
              <a:t>: </a:t>
            </a:r>
            <a:r>
              <a:rPr lang="fr-FR" sz="1400" dirty="0" smtClean="0">
                <a:latin typeface="OpenDyslexic"/>
                <a:cs typeface="OpenDyslexic"/>
              </a:rPr>
              <a:t>…………………………………………</a:t>
            </a:r>
            <a:r>
              <a:rPr lang="fr-FR" sz="1400" smtClean="0">
                <a:latin typeface="OpenDyslexic"/>
                <a:cs typeface="OpenDyslexic"/>
              </a:rPr>
              <a:t>..</a:t>
            </a:r>
          </a:p>
          <a:p>
            <a:endParaRPr lang="fr-FR" sz="1400" dirty="0">
              <a:latin typeface="OpenDyslexic"/>
              <a:cs typeface="OpenDyslexic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0481" y="1679601"/>
            <a:ext cx="1407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i="1" u="sng" dirty="0" smtClean="0"/>
              <a:t>Pendant 4 jours</a:t>
            </a:r>
            <a:r>
              <a:rPr lang="fr-FR" dirty="0" smtClean="0"/>
              <a:t>….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650999" y="1421937"/>
            <a:ext cx="5029201" cy="923330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1. J’écoute les consignes du coach           </a:t>
            </a:r>
          </a:p>
          <a:p>
            <a:r>
              <a:rPr lang="fr-FR" dirty="0" smtClean="0"/>
              <a:t>2. Je respecte les autres</a:t>
            </a:r>
          </a:p>
          <a:p>
            <a:r>
              <a:rPr lang="fr-FR" dirty="0" smtClean="0"/>
              <a:t>3. Je suis attentif pour me corriger</a:t>
            </a:r>
            <a:endParaRPr lang="fr-FR" dirty="0"/>
          </a:p>
        </p:txBody>
      </p:sp>
      <p:sp>
        <p:nvSpPr>
          <p:cNvPr id="12" name="Étoile à 6 branches 11"/>
          <p:cNvSpPr/>
          <p:nvPr/>
        </p:nvSpPr>
        <p:spPr>
          <a:xfrm>
            <a:off x="5108222" y="1439333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 à 6 branches 12"/>
          <p:cNvSpPr/>
          <p:nvPr/>
        </p:nvSpPr>
        <p:spPr>
          <a:xfrm>
            <a:off x="5387621" y="1421937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Étoile à 6 branches 13"/>
          <p:cNvSpPr/>
          <p:nvPr/>
        </p:nvSpPr>
        <p:spPr>
          <a:xfrm>
            <a:off x="5695242" y="1421937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Étoile à 6 branches 14"/>
          <p:cNvSpPr/>
          <p:nvPr/>
        </p:nvSpPr>
        <p:spPr>
          <a:xfrm>
            <a:off x="6005682" y="1421937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Étoile à 6 branches 15"/>
          <p:cNvSpPr/>
          <p:nvPr/>
        </p:nvSpPr>
        <p:spPr>
          <a:xfrm>
            <a:off x="6313295" y="1421937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toile à 6 branches 16"/>
          <p:cNvSpPr/>
          <p:nvPr/>
        </p:nvSpPr>
        <p:spPr>
          <a:xfrm>
            <a:off x="5108222" y="1761066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toile à 6 branches 17"/>
          <p:cNvSpPr/>
          <p:nvPr/>
        </p:nvSpPr>
        <p:spPr>
          <a:xfrm>
            <a:off x="6313295" y="1744133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Étoile à 6 branches 18"/>
          <p:cNvSpPr/>
          <p:nvPr/>
        </p:nvSpPr>
        <p:spPr>
          <a:xfrm>
            <a:off x="6005682" y="1761066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Étoile à 6 branches 19"/>
          <p:cNvSpPr/>
          <p:nvPr/>
        </p:nvSpPr>
        <p:spPr>
          <a:xfrm>
            <a:off x="5695242" y="1752599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toile à 6 branches 20"/>
          <p:cNvSpPr/>
          <p:nvPr/>
        </p:nvSpPr>
        <p:spPr>
          <a:xfrm>
            <a:off x="5413022" y="1761066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Étoile à 6 branches 21"/>
          <p:cNvSpPr/>
          <p:nvPr/>
        </p:nvSpPr>
        <p:spPr>
          <a:xfrm>
            <a:off x="5108222" y="2057400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Étoile à 6 branches 22"/>
          <p:cNvSpPr/>
          <p:nvPr/>
        </p:nvSpPr>
        <p:spPr>
          <a:xfrm>
            <a:off x="5413022" y="1744133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toile à 6 branches 23"/>
          <p:cNvSpPr/>
          <p:nvPr/>
        </p:nvSpPr>
        <p:spPr>
          <a:xfrm>
            <a:off x="5413022" y="2057400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Étoile à 6 branches 24"/>
          <p:cNvSpPr/>
          <p:nvPr/>
        </p:nvSpPr>
        <p:spPr>
          <a:xfrm>
            <a:off x="5695242" y="2057400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Étoile à 6 branches 25"/>
          <p:cNvSpPr/>
          <p:nvPr/>
        </p:nvSpPr>
        <p:spPr>
          <a:xfrm>
            <a:off x="6005682" y="2057400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Étoile à 6 branches 26"/>
          <p:cNvSpPr/>
          <p:nvPr/>
        </p:nvSpPr>
        <p:spPr>
          <a:xfrm>
            <a:off x="6299184" y="2057400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364067" y="2816136"/>
            <a:ext cx="4258733" cy="1200329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r>
              <a:rPr lang="fr-FR" b="1" i="1" u="sng" dirty="0" smtClean="0"/>
              <a:t>TIRS </a:t>
            </a:r>
          </a:p>
          <a:p>
            <a:pPr marL="342900" indent="-342900">
              <a:buAutoNum type="arabicPeriod"/>
            </a:pPr>
            <a:r>
              <a:rPr lang="fr-FR" dirty="0" smtClean="0"/>
              <a:t>J’améliore ma position		…….</a:t>
            </a:r>
          </a:p>
          <a:p>
            <a:pPr marL="342900" indent="-342900">
              <a:buAutoNum type="arabicPeriod"/>
            </a:pPr>
            <a:r>
              <a:rPr lang="fr-FR" dirty="0" smtClean="0"/>
              <a:t>Je suis attentif à mon geste	…….</a:t>
            </a:r>
          </a:p>
          <a:p>
            <a:pPr marL="342900" indent="-342900">
              <a:buAutoNum type="arabicPeriod"/>
            </a:pPr>
            <a:r>
              <a:rPr lang="fr-FR" dirty="0" smtClean="0"/>
              <a:t>Je vise le second anneau 		…….</a:t>
            </a:r>
            <a:endParaRPr lang="fr-FR" dirty="0"/>
          </a:p>
        </p:txBody>
      </p:sp>
      <p:sp>
        <p:nvSpPr>
          <p:cNvPr id="29" name="Étoile à 6 branches 28"/>
          <p:cNvSpPr/>
          <p:nvPr/>
        </p:nvSpPr>
        <p:spPr>
          <a:xfrm>
            <a:off x="4100688" y="3119967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Étoile à 6 branches 29"/>
          <p:cNvSpPr/>
          <p:nvPr/>
        </p:nvSpPr>
        <p:spPr>
          <a:xfrm>
            <a:off x="4100688" y="3416301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Étoile à 6 branches 30"/>
          <p:cNvSpPr/>
          <p:nvPr/>
        </p:nvSpPr>
        <p:spPr>
          <a:xfrm>
            <a:off x="4100688" y="3719162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4503651" y="2510135"/>
            <a:ext cx="4571856" cy="923330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r>
              <a:rPr lang="fr-FR" b="1" i="1" u="sng" dirty="0" smtClean="0"/>
              <a:t>DRIBBLES</a:t>
            </a:r>
          </a:p>
          <a:p>
            <a:pPr marL="342900" indent="-342900">
              <a:buAutoNum type="arabicPeriod"/>
            </a:pPr>
            <a:r>
              <a:rPr lang="fr-FR" dirty="0" smtClean="0"/>
              <a:t>J’accompagne le ballon avec les doigts …..</a:t>
            </a:r>
          </a:p>
          <a:p>
            <a:pPr marL="342900" indent="-342900">
              <a:buAutoNum type="arabicPeriod"/>
            </a:pPr>
            <a:r>
              <a:rPr lang="fr-FR" dirty="0" smtClean="0"/>
              <a:t>Je suis attentif à la hauteur du dribble  …..</a:t>
            </a:r>
            <a:endParaRPr lang="fr-FR" dirty="0"/>
          </a:p>
        </p:txBody>
      </p:sp>
      <p:sp>
        <p:nvSpPr>
          <p:cNvPr id="33" name="Étoile à 6 branches 32"/>
          <p:cNvSpPr/>
          <p:nvPr/>
        </p:nvSpPr>
        <p:spPr>
          <a:xfrm>
            <a:off x="8807480" y="2823633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Étoile à 6 branches 33"/>
          <p:cNvSpPr/>
          <p:nvPr/>
        </p:nvSpPr>
        <p:spPr>
          <a:xfrm>
            <a:off x="8807479" y="3119967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4612922" y="3433465"/>
            <a:ext cx="4462585" cy="923330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r>
              <a:rPr lang="fr-FR" b="1" i="1" u="sng" dirty="0" smtClean="0"/>
              <a:t>PASSES</a:t>
            </a:r>
          </a:p>
          <a:p>
            <a:pPr marL="342900" indent="-342900">
              <a:buAutoNum type="arabicPeriod"/>
            </a:pPr>
            <a:r>
              <a:rPr lang="fr-FR" dirty="0" smtClean="0"/>
              <a:t>Je fais la dernière passe à rebond       .…..</a:t>
            </a:r>
          </a:p>
          <a:p>
            <a:pPr marL="342900" indent="-342900">
              <a:buAutoNum type="arabicPeriod"/>
            </a:pPr>
            <a:r>
              <a:rPr lang="fr-FR" dirty="0" smtClean="0"/>
              <a:t>Je fais une passe pour le </a:t>
            </a:r>
            <a:r>
              <a:rPr lang="fr-FR" dirty="0" err="1" smtClean="0"/>
              <a:t>Give</a:t>
            </a:r>
            <a:r>
              <a:rPr lang="fr-FR" dirty="0" smtClean="0"/>
              <a:t> and Go …..</a:t>
            </a:r>
            <a:endParaRPr lang="fr-FR" dirty="0"/>
          </a:p>
        </p:txBody>
      </p:sp>
      <p:sp>
        <p:nvSpPr>
          <p:cNvPr id="36" name="Étoile à 6 branches 35"/>
          <p:cNvSpPr/>
          <p:nvPr/>
        </p:nvSpPr>
        <p:spPr>
          <a:xfrm>
            <a:off x="8824330" y="3778787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Étoile à 6 branches 36"/>
          <p:cNvSpPr/>
          <p:nvPr/>
        </p:nvSpPr>
        <p:spPr>
          <a:xfrm>
            <a:off x="8807479" y="4060461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266651" y="5328523"/>
            <a:ext cx="2980316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b="1" i="1" u="sng" dirty="0" smtClean="0"/>
              <a:t>Mes derniers efforts</a:t>
            </a:r>
          </a:p>
          <a:p>
            <a:pPr marL="342900" indent="-342900">
              <a:buAutoNum type="arabicPeriod"/>
            </a:pPr>
            <a:r>
              <a:rPr lang="fr-FR" dirty="0" smtClean="0"/>
              <a:t>6’ de course : …………………</a:t>
            </a:r>
          </a:p>
          <a:p>
            <a:pPr marL="342900" indent="-342900">
              <a:buAutoNum type="arabicPeriod"/>
            </a:pPr>
            <a:r>
              <a:rPr lang="fr-FR" dirty="0" smtClean="0"/>
              <a:t>Double suicide : …………….</a:t>
            </a:r>
          </a:p>
          <a:p>
            <a:pPr marL="342900" indent="-342900">
              <a:buFontTx/>
              <a:buAutoNum type="arabicPeriod"/>
            </a:pPr>
            <a:r>
              <a:rPr lang="fr-FR" dirty="0" smtClean="0"/>
              <a:t> Double suicide : …………….</a:t>
            </a:r>
          </a:p>
          <a:p>
            <a:pPr marL="342900" indent="-342900">
              <a:buFontTx/>
              <a:buAutoNum type="arabicPeriod"/>
            </a:pPr>
            <a:r>
              <a:rPr lang="fr-FR" dirty="0" smtClean="0"/>
              <a:t>6’ de course : …………………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296285" y="4060461"/>
            <a:ext cx="28829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i="1" u="sng" dirty="0" smtClean="0"/>
              <a:t>Mes concours </a:t>
            </a:r>
          </a:p>
          <a:p>
            <a:pPr marL="342900" indent="-342900">
              <a:buAutoNum type="arabicPeriod"/>
            </a:pPr>
            <a:r>
              <a:rPr lang="fr-FR" dirty="0" smtClean="0"/>
              <a:t>1’ de Shoot  	  ………….</a:t>
            </a:r>
          </a:p>
          <a:p>
            <a:pPr marL="342900" indent="-342900">
              <a:buAutoNum type="arabicPeriod"/>
            </a:pPr>
            <a:r>
              <a:rPr lang="fr-FR" dirty="0" smtClean="0"/>
              <a:t>5 séries de 2 L-F   ……/10</a:t>
            </a:r>
          </a:p>
          <a:p>
            <a:pPr marL="342900" indent="-342900">
              <a:buAutoNum type="arabicPeriod"/>
            </a:pPr>
            <a:r>
              <a:rPr lang="fr-FR" dirty="0" smtClean="0"/>
              <a:t>Jeu du 1C1               …….</a:t>
            </a:r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3497397" y="4405193"/>
            <a:ext cx="20144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u="sng" dirty="0" smtClean="0"/>
              <a:t>Jeu collectif</a:t>
            </a:r>
          </a:p>
          <a:p>
            <a:r>
              <a:rPr lang="fr-FR" dirty="0" smtClean="0"/>
              <a:t>    </a:t>
            </a:r>
            <a:r>
              <a:rPr lang="fr-FR" sz="1400" dirty="0" smtClean="0"/>
              <a:t>= panier  = 2 pts</a:t>
            </a:r>
          </a:p>
          <a:p>
            <a:endParaRPr lang="fr-FR" dirty="0"/>
          </a:p>
        </p:txBody>
      </p:sp>
      <p:sp>
        <p:nvSpPr>
          <p:cNvPr id="41" name="Triangle isocèle 40"/>
          <p:cNvSpPr/>
          <p:nvPr/>
        </p:nvSpPr>
        <p:spPr>
          <a:xfrm>
            <a:off x="3497397" y="4777032"/>
            <a:ext cx="269329" cy="337297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5387621" y="4706792"/>
            <a:ext cx="16188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= panier C/A = 3 pts</a:t>
            </a:r>
          </a:p>
          <a:p>
            <a:r>
              <a:rPr lang="fr-FR" sz="800" dirty="0" smtClean="0"/>
              <a:t>1c0 – 2c0 – 2c1 – 3c0 – 3c1 – 3c2</a:t>
            </a:r>
          </a:p>
          <a:p>
            <a:r>
              <a:rPr lang="fr-FR" sz="800" dirty="0" smtClean="0"/>
              <a:t>                  + Extra balle</a:t>
            </a:r>
            <a:endParaRPr lang="fr-FR" sz="800" dirty="0"/>
          </a:p>
        </p:txBody>
      </p:sp>
      <p:sp>
        <p:nvSpPr>
          <p:cNvPr id="46" name="Triangle isocèle 45"/>
          <p:cNvSpPr/>
          <p:nvPr/>
        </p:nvSpPr>
        <p:spPr>
          <a:xfrm>
            <a:off x="5033626" y="4777032"/>
            <a:ext cx="269329" cy="337297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riangle isocèle 46"/>
          <p:cNvSpPr/>
          <p:nvPr/>
        </p:nvSpPr>
        <p:spPr>
          <a:xfrm>
            <a:off x="7006474" y="4706792"/>
            <a:ext cx="269329" cy="337297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ZoneTexte 47"/>
          <p:cNvSpPr txBox="1"/>
          <p:nvPr/>
        </p:nvSpPr>
        <p:spPr>
          <a:xfrm>
            <a:off x="7275803" y="4749125"/>
            <a:ext cx="1921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= panier sur </a:t>
            </a:r>
            <a:r>
              <a:rPr lang="fr-FR" sz="1400" dirty="0" err="1" smtClean="0"/>
              <a:t>give</a:t>
            </a:r>
            <a:r>
              <a:rPr lang="fr-FR" sz="1400" dirty="0" smtClean="0"/>
              <a:t> and go</a:t>
            </a:r>
          </a:p>
          <a:p>
            <a:r>
              <a:rPr lang="fr-FR" sz="1400" dirty="0"/>
              <a:t> </a:t>
            </a:r>
            <a:r>
              <a:rPr lang="fr-FR" sz="1400" dirty="0" smtClean="0"/>
              <a:t>           = 5pts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3563885" y="5435600"/>
            <a:ext cx="5241226" cy="338554"/>
          </a:xfrm>
          <a:prstGeom prst="rect">
            <a:avLst/>
          </a:prstGeom>
          <a:solidFill>
            <a:srgbClr val="D9D9D9"/>
          </a:solidFill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Match 1 : ……     Match 2 : …….    Match 3 : …….   Match 4 …..</a:t>
            </a:r>
            <a:endParaRPr lang="fr-FR" sz="1600" i="1" dirty="0"/>
          </a:p>
        </p:txBody>
      </p:sp>
      <p:sp>
        <p:nvSpPr>
          <p:cNvPr id="51" name="Moins 50"/>
          <p:cNvSpPr/>
          <p:nvPr/>
        </p:nvSpPr>
        <p:spPr>
          <a:xfrm>
            <a:off x="4961468" y="4969933"/>
            <a:ext cx="451554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Moins 51"/>
          <p:cNvSpPr/>
          <p:nvPr/>
        </p:nvSpPr>
        <p:spPr>
          <a:xfrm>
            <a:off x="6925849" y="4770430"/>
            <a:ext cx="451554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/>
          <p:cNvSpPr txBox="1"/>
          <p:nvPr/>
        </p:nvSpPr>
        <p:spPr>
          <a:xfrm>
            <a:off x="3344334" y="5867400"/>
            <a:ext cx="57143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u="sng" dirty="0" smtClean="0"/>
              <a:t>Commentaires :</a:t>
            </a:r>
          </a:p>
          <a:p>
            <a:endParaRPr lang="fr-FR" sz="1200" b="1" i="1" u="sng" dirty="0"/>
          </a:p>
          <a:p>
            <a:endParaRPr lang="fr-FR" sz="1200" b="1" i="1" u="sng" dirty="0" smtClean="0"/>
          </a:p>
          <a:p>
            <a:r>
              <a:rPr lang="fr-FR" sz="1200" dirty="0" smtClean="0"/>
              <a:t>							   </a:t>
            </a:r>
            <a:r>
              <a:rPr lang="fr-FR" sz="1000" b="1" i="1" dirty="0" smtClean="0"/>
              <a:t>Signatures des coaches</a:t>
            </a:r>
            <a:r>
              <a:rPr lang="fr-FR" sz="1200" dirty="0" smtClean="0"/>
              <a:t>			</a:t>
            </a:r>
            <a:endParaRPr lang="fr-FR" sz="1200" dirty="0"/>
          </a:p>
          <a:p>
            <a:endParaRPr lang="fr-FR" sz="400" dirty="0"/>
          </a:p>
        </p:txBody>
      </p:sp>
      <p:pic>
        <p:nvPicPr>
          <p:cNvPr id="54" name="Image 0" descr="BasketNatoye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825" y="234226"/>
            <a:ext cx="1604434" cy="98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67" y="754226"/>
            <a:ext cx="949819" cy="871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474" y="1361017"/>
            <a:ext cx="1030287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6415" y="366689"/>
            <a:ext cx="85090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996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3344333" y="4405193"/>
            <a:ext cx="5731174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80481" y="88139"/>
            <a:ext cx="2001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OpenDyslexic"/>
                <a:cs typeface="OpenDyslexic"/>
              </a:rPr>
              <a:t>Stage de Noël </a:t>
            </a:r>
            <a:r>
              <a:rPr lang="fr-FR" dirty="0" smtClean="0">
                <a:latin typeface="OpenDyslexic"/>
                <a:cs typeface="OpenDyslexic"/>
              </a:rPr>
              <a:t>      	2016</a:t>
            </a:r>
            <a:endParaRPr lang="fr-FR" dirty="0">
              <a:latin typeface="OpenDyslexic"/>
              <a:cs typeface="OpenDyslexic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108222" y="310444"/>
            <a:ext cx="3856360" cy="8617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fr-FR" dirty="0" smtClean="0">
              <a:latin typeface="OpenDyslexic"/>
              <a:cs typeface="OpenDyslexic"/>
            </a:endParaRPr>
          </a:p>
          <a:p>
            <a:r>
              <a:rPr lang="fr-FR" smtClean="0">
                <a:latin typeface="OpenDyslexic"/>
                <a:cs typeface="OpenDyslexic"/>
              </a:rPr>
              <a:t>Nom </a:t>
            </a:r>
            <a:r>
              <a:rPr lang="fr-FR" dirty="0" smtClean="0">
                <a:latin typeface="OpenDyslexic"/>
                <a:cs typeface="OpenDyslexic"/>
              </a:rPr>
              <a:t>: </a:t>
            </a:r>
            <a:r>
              <a:rPr lang="fr-FR" sz="1400" dirty="0" smtClean="0">
                <a:latin typeface="OpenDyslexic"/>
                <a:cs typeface="OpenDyslexic"/>
              </a:rPr>
              <a:t>…………………………………………</a:t>
            </a:r>
            <a:r>
              <a:rPr lang="fr-FR" sz="1400" smtClean="0">
                <a:latin typeface="OpenDyslexic"/>
                <a:cs typeface="OpenDyslexic"/>
              </a:rPr>
              <a:t>..</a:t>
            </a:r>
          </a:p>
          <a:p>
            <a:endParaRPr lang="fr-FR" sz="1400" dirty="0">
              <a:latin typeface="OpenDyslexic"/>
              <a:cs typeface="OpenDyslexic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0481" y="1679601"/>
            <a:ext cx="1407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i="1" u="sng" dirty="0" smtClean="0"/>
              <a:t>Pendant 4 jours</a:t>
            </a:r>
            <a:r>
              <a:rPr lang="fr-FR" dirty="0" smtClean="0"/>
              <a:t>….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650999" y="1421937"/>
            <a:ext cx="5029201" cy="923330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1. J’écoute les consignes du coach           </a:t>
            </a:r>
          </a:p>
          <a:p>
            <a:r>
              <a:rPr lang="fr-FR" dirty="0" smtClean="0"/>
              <a:t>2. Je respecte les autres</a:t>
            </a:r>
          </a:p>
          <a:p>
            <a:r>
              <a:rPr lang="fr-FR" dirty="0" smtClean="0"/>
              <a:t>3. Je suis attentif pour me corriger</a:t>
            </a:r>
            <a:endParaRPr lang="fr-FR" dirty="0"/>
          </a:p>
        </p:txBody>
      </p:sp>
      <p:sp>
        <p:nvSpPr>
          <p:cNvPr id="12" name="Étoile à 6 branches 11"/>
          <p:cNvSpPr/>
          <p:nvPr/>
        </p:nvSpPr>
        <p:spPr>
          <a:xfrm>
            <a:off x="5108222" y="1439333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 à 6 branches 12"/>
          <p:cNvSpPr/>
          <p:nvPr/>
        </p:nvSpPr>
        <p:spPr>
          <a:xfrm>
            <a:off x="5387621" y="1421937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Étoile à 6 branches 13"/>
          <p:cNvSpPr/>
          <p:nvPr/>
        </p:nvSpPr>
        <p:spPr>
          <a:xfrm>
            <a:off x="5695242" y="1421937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Étoile à 6 branches 14"/>
          <p:cNvSpPr/>
          <p:nvPr/>
        </p:nvSpPr>
        <p:spPr>
          <a:xfrm>
            <a:off x="6005682" y="1421937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Étoile à 6 branches 15"/>
          <p:cNvSpPr/>
          <p:nvPr/>
        </p:nvSpPr>
        <p:spPr>
          <a:xfrm>
            <a:off x="6313295" y="1421937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toile à 6 branches 16"/>
          <p:cNvSpPr/>
          <p:nvPr/>
        </p:nvSpPr>
        <p:spPr>
          <a:xfrm>
            <a:off x="5108222" y="1761066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toile à 6 branches 17"/>
          <p:cNvSpPr/>
          <p:nvPr/>
        </p:nvSpPr>
        <p:spPr>
          <a:xfrm>
            <a:off x="6313295" y="1744133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Étoile à 6 branches 18"/>
          <p:cNvSpPr/>
          <p:nvPr/>
        </p:nvSpPr>
        <p:spPr>
          <a:xfrm>
            <a:off x="6005682" y="1761066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Étoile à 6 branches 19"/>
          <p:cNvSpPr/>
          <p:nvPr/>
        </p:nvSpPr>
        <p:spPr>
          <a:xfrm>
            <a:off x="5695242" y="1752599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toile à 6 branches 20"/>
          <p:cNvSpPr/>
          <p:nvPr/>
        </p:nvSpPr>
        <p:spPr>
          <a:xfrm>
            <a:off x="5413022" y="1761066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Étoile à 6 branches 21"/>
          <p:cNvSpPr/>
          <p:nvPr/>
        </p:nvSpPr>
        <p:spPr>
          <a:xfrm>
            <a:off x="5108222" y="2057400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Étoile à 6 branches 22"/>
          <p:cNvSpPr/>
          <p:nvPr/>
        </p:nvSpPr>
        <p:spPr>
          <a:xfrm>
            <a:off x="5413022" y="1744133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toile à 6 branches 23"/>
          <p:cNvSpPr/>
          <p:nvPr/>
        </p:nvSpPr>
        <p:spPr>
          <a:xfrm>
            <a:off x="5413022" y="2057400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Étoile à 6 branches 24"/>
          <p:cNvSpPr/>
          <p:nvPr/>
        </p:nvSpPr>
        <p:spPr>
          <a:xfrm>
            <a:off x="5695242" y="2057400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Étoile à 6 branches 25"/>
          <p:cNvSpPr/>
          <p:nvPr/>
        </p:nvSpPr>
        <p:spPr>
          <a:xfrm>
            <a:off x="6005682" y="2057400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Étoile à 6 branches 26"/>
          <p:cNvSpPr/>
          <p:nvPr/>
        </p:nvSpPr>
        <p:spPr>
          <a:xfrm>
            <a:off x="6299184" y="2057400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364067" y="2816136"/>
            <a:ext cx="4258733" cy="1200329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r>
              <a:rPr lang="fr-FR" b="1" i="1" u="sng" dirty="0" smtClean="0"/>
              <a:t>TIRS </a:t>
            </a:r>
          </a:p>
          <a:p>
            <a:pPr marL="342900" indent="-342900">
              <a:buAutoNum type="arabicPeriod"/>
            </a:pPr>
            <a:r>
              <a:rPr lang="fr-FR" dirty="0" smtClean="0"/>
              <a:t>J’améliore ma position		…….</a:t>
            </a:r>
          </a:p>
          <a:p>
            <a:pPr marL="342900" indent="-342900">
              <a:buAutoNum type="arabicPeriod"/>
            </a:pPr>
            <a:r>
              <a:rPr lang="fr-FR" dirty="0" smtClean="0"/>
              <a:t>Je suis attentif à mon geste	…….</a:t>
            </a:r>
          </a:p>
          <a:p>
            <a:pPr marL="342900" indent="-342900">
              <a:buAutoNum type="arabicPeriod"/>
            </a:pPr>
            <a:r>
              <a:rPr lang="fr-FR" dirty="0" smtClean="0"/>
              <a:t>Je vise le second anneau 		…….</a:t>
            </a:r>
            <a:endParaRPr lang="fr-FR" dirty="0"/>
          </a:p>
        </p:txBody>
      </p:sp>
      <p:sp>
        <p:nvSpPr>
          <p:cNvPr id="29" name="Étoile à 6 branches 28"/>
          <p:cNvSpPr/>
          <p:nvPr/>
        </p:nvSpPr>
        <p:spPr>
          <a:xfrm>
            <a:off x="4100688" y="3119967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Étoile à 6 branches 29"/>
          <p:cNvSpPr/>
          <p:nvPr/>
        </p:nvSpPr>
        <p:spPr>
          <a:xfrm>
            <a:off x="4100688" y="3416301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Étoile à 6 branches 30"/>
          <p:cNvSpPr/>
          <p:nvPr/>
        </p:nvSpPr>
        <p:spPr>
          <a:xfrm>
            <a:off x="4100688" y="3719162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4503651" y="2510135"/>
            <a:ext cx="4571856" cy="923330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r>
              <a:rPr lang="fr-FR" b="1" i="1" u="sng" dirty="0" smtClean="0"/>
              <a:t>DRIBBLES</a:t>
            </a:r>
          </a:p>
          <a:p>
            <a:pPr marL="342900" indent="-342900">
              <a:buAutoNum type="arabicPeriod"/>
            </a:pPr>
            <a:r>
              <a:rPr lang="fr-FR" dirty="0" smtClean="0"/>
              <a:t>J’accompagne le ballon avec les doigts …..</a:t>
            </a:r>
          </a:p>
          <a:p>
            <a:pPr marL="342900" indent="-342900">
              <a:buAutoNum type="arabicPeriod"/>
            </a:pPr>
            <a:r>
              <a:rPr lang="fr-FR" dirty="0" smtClean="0"/>
              <a:t>Je suis attentif à la hauteur du dribble  …..</a:t>
            </a:r>
            <a:endParaRPr lang="fr-FR" dirty="0"/>
          </a:p>
        </p:txBody>
      </p:sp>
      <p:sp>
        <p:nvSpPr>
          <p:cNvPr id="33" name="Étoile à 6 branches 32"/>
          <p:cNvSpPr/>
          <p:nvPr/>
        </p:nvSpPr>
        <p:spPr>
          <a:xfrm>
            <a:off x="8807480" y="2823633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Étoile à 6 branches 33"/>
          <p:cNvSpPr/>
          <p:nvPr/>
        </p:nvSpPr>
        <p:spPr>
          <a:xfrm>
            <a:off x="8807479" y="3119967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4612922" y="3433465"/>
            <a:ext cx="4462585" cy="923330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r>
              <a:rPr lang="fr-FR" b="1" i="1" u="sng" dirty="0" smtClean="0"/>
              <a:t>PASSES</a:t>
            </a:r>
          </a:p>
          <a:p>
            <a:pPr marL="342900" indent="-342900">
              <a:buAutoNum type="arabicPeriod"/>
            </a:pPr>
            <a:r>
              <a:rPr lang="fr-FR" dirty="0" smtClean="0"/>
              <a:t>Je fais la dernière passe à rebond       .…..</a:t>
            </a:r>
          </a:p>
          <a:p>
            <a:pPr marL="342900" indent="-342900">
              <a:buAutoNum type="arabicPeriod"/>
            </a:pPr>
            <a:r>
              <a:rPr lang="fr-FR" dirty="0" smtClean="0"/>
              <a:t>Je fais une passe pour le </a:t>
            </a:r>
            <a:r>
              <a:rPr lang="fr-FR" dirty="0" err="1" smtClean="0"/>
              <a:t>Give</a:t>
            </a:r>
            <a:r>
              <a:rPr lang="fr-FR" dirty="0" smtClean="0"/>
              <a:t> and Go …..</a:t>
            </a:r>
            <a:endParaRPr lang="fr-FR" dirty="0"/>
          </a:p>
        </p:txBody>
      </p:sp>
      <p:sp>
        <p:nvSpPr>
          <p:cNvPr id="36" name="Étoile à 6 branches 35"/>
          <p:cNvSpPr/>
          <p:nvPr/>
        </p:nvSpPr>
        <p:spPr>
          <a:xfrm>
            <a:off x="8824330" y="3778787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Étoile à 6 branches 36"/>
          <p:cNvSpPr/>
          <p:nvPr/>
        </p:nvSpPr>
        <p:spPr>
          <a:xfrm>
            <a:off x="8807479" y="4060461"/>
            <a:ext cx="251177" cy="296334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266651" y="5328523"/>
            <a:ext cx="2980316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b="1" i="1" u="sng" dirty="0" smtClean="0"/>
              <a:t>Mes derniers efforts</a:t>
            </a:r>
          </a:p>
          <a:p>
            <a:pPr marL="342900" indent="-342900">
              <a:buAutoNum type="arabicPeriod"/>
            </a:pPr>
            <a:r>
              <a:rPr lang="fr-FR" dirty="0" smtClean="0"/>
              <a:t>6’ de course : …………………</a:t>
            </a:r>
          </a:p>
          <a:p>
            <a:pPr marL="342900" indent="-342900">
              <a:buAutoNum type="arabicPeriod"/>
            </a:pPr>
            <a:r>
              <a:rPr lang="fr-FR" dirty="0" smtClean="0"/>
              <a:t>Double suicide : …………….</a:t>
            </a:r>
          </a:p>
          <a:p>
            <a:pPr marL="342900" indent="-342900">
              <a:buFontTx/>
              <a:buAutoNum type="arabicPeriod"/>
            </a:pPr>
            <a:r>
              <a:rPr lang="fr-FR" dirty="0" smtClean="0"/>
              <a:t> Double suicide : …………….</a:t>
            </a:r>
          </a:p>
          <a:p>
            <a:pPr marL="342900" indent="-342900">
              <a:buFontTx/>
              <a:buAutoNum type="arabicPeriod"/>
            </a:pPr>
            <a:r>
              <a:rPr lang="fr-FR" dirty="0" smtClean="0"/>
              <a:t>6’ de course : …………………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296285" y="4060461"/>
            <a:ext cx="28829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i="1" u="sng" dirty="0" smtClean="0"/>
              <a:t>Mes concours </a:t>
            </a:r>
          </a:p>
          <a:p>
            <a:pPr marL="342900" indent="-342900">
              <a:buAutoNum type="arabicPeriod"/>
            </a:pPr>
            <a:r>
              <a:rPr lang="fr-FR" dirty="0" smtClean="0"/>
              <a:t>1’ de Shoot  	  ………….</a:t>
            </a:r>
          </a:p>
          <a:p>
            <a:pPr marL="342900" indent="-342900">
              <a:buAutoNum type="arabicPeriod"/>
            </a:pPr>
            <a:r>
              <a:rPr lang="fr-FR" dirty="0" smtClean="0"/>
              <a:t>5 séries de 2 L-F   ……/10</a:t>
            </a:r>
          </a:p>
          <a:p>
            <a:pPr marL="342900" indent="-342900">
              <a:buAutoNum type="arabicPeriod"/>
            </a:pPr>
            <a:r>
              <a:rPr lang="fr-FR" dirty="0" smtClean="0"/>
              <a:t>Jeu du 1C1               …….</a:t>
            </a:r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3497397" y="4405193"/>
            <a:ext cx="20144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u="sng" dirty="0" smtClean="0"/>
              <a:t>Jeu collectif</a:t>
            </a:r>
          </a:p>
          <a:p>
            <a:r>
              <a:rPr lang="fr-FR" dirty="0" smtClean="0"/>
              <a:t>    </a:t>
            </a:r>
            <a:r>
              <a:rPr lang="fr-FR" sz="1400" dirty="0" smtClean="0"/>
              <a:t>= panier  = 2 pts</a:t>
            </a:r>
          </a:p>
          <a:p>
            <a:endParaRPr lang="fr-FR" dirty="0"/>
          </a:p>
        </p:txBody>
      </p:sp>
      <p:sp>
        <p:nvSpPr>
          <p:cNvPr id="41" name="Triangle isocèle 40"/>
          <p:cNvSpPr/>
          <p:nvPr/>
        </p:nvSpPr>
        <p:spPr>
          <a:xfrm>
            <a:off x="3497397" y="4777032"/>
            <a:ext cx="269329" cy="337297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5387621" y="4706792"/>
            <a:ext cx="16188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= panier C/A = 3 pts</a:t>
            </a:r>
          </a:p>
          <a:p>
            <a:r>
              <a:rPr lang="fr-FR" sz="800" dirty="0" smtClean="0"/>
              <a:t>1c0 – 2c0 – 2c1 – 3c0 – 3c1 – 3c2</a:t>
            </a:r>
          </a:p>
          <a:p>
            <a:r>
              <a:rPr lang="fr-FR" sz="800" dirty="0" smtClean="0"/>
              <a:t>                  + Extra balle</a:t>
            </a:r>
            <a:endParaRPr lang="fr-FR" sz="800" dirty="0"/>
          </a:p>
        </p:txBody>
      </p:sp>
      <p:sp>
        <p:nvSpPr>
          <p:cNvPr id="46" name="Triangle isocèle 45"/>
          <p:cNvSpPr/>
          <p:nvPr/>
        </p:nvSpPr>
        <p:spPr>
          <a:xfrm>
            <a:off x="5033626" y="4777032"/>
            <a:ext cx="269329" cy="337297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riangle isocèle 46"/>
          <p:cNvSpPr/>
          <p:nvPr/>
        </p:nvSpPr>
        <p:spPr>
          <a:xfrm>
            <a:off x="7006474" y="4706792"/>
            <a:ext cx="269329" cy="337297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ZoneTexte 47"/>
          <p:cNvSpPr txBox="1"/>
          <p:nvPr/>
        </p:nvSpPr>
        <p:spPr>
          <a:xfrm>
            <a:off x="7275803" y="4749125"/>
            <a:ext cx="1921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= panier sur </a:t>
            </a:r>
            <a:r>
              <a:rPr lang="fr-FR" sz="1400" dirty="0" err="1" smtClean="0"/>
              <a:t>give</a:t>
            </a:r>
            <a:r>
              <a:rPr lang="fr-FR" sz="1400" dirty="0" smtClean="0"/>
              <a:t> and go</a:t>
            </a:r>
          </a:p>
          <a:p>
            <a:r>
              <a:rPr lang="fr-FR" sz="1400" dirty="0"/>
              <a:t> </a:t>
            </a:r>
            <a:r>
              <a:rPr lang="fr-FR" sz="1400" dirty="0" smtClean="0"/>
              <a:t>           = 5pts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3563885" y="5435600"/>
            <a:ext cx="5241226" cy="338554"/>
          </a:xfrm>
          <a:prstGeom prst="rect">
            <a:avLst/>
          </a:prstGeom>
          <a:solidFill>
            <a:srgbClr val="D9D9D9"/>
          </a:solidFill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Match 1 : ……     Match 2 : …….    Match 3 : …….   Match 4 …..</a:t>
            </a:r>
            <a:endParaRPr lang="fr-FR" sz="1600" i="1" dirty="0"/>
          </a:p>
        </p:txBody>
      </p:sp>
      <p:sp>
        <p:nvSpPr>
          <p:cNvPr id="51" name="Moins 50"/>
          <p:cNvSpPr/>
          <p:nvPr/>
        </p:nvSpPr>
        <p:spPr>
          <a:xfrm>
            <a:off x="4961468" y="4969933"/>
            <a:ext cx="451554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Moins 51"/>
          <p:cNvSpPr/>
          <p:nvPr/>
        </p:nvSpPr>
        <p:spPr>
          <a:xfrm>
            <a:off x="6925849" y="4770430"/>
            <a:ext cx="451554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/>
          <p:cNvSpPr txBox="1"/>
          <p:nvPr/>
        </p:nvSpPr>
        <p:spPr>
          <a:xfrm>
            <a:off x="3344334" y="5867400"/>
            <a:ext cx="57143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u="sng" dirty="0" smtClean="0"/>
              <a:t>Commentaires :</a:t>
            </a:r>
          </a:p>
          <a:p>
            <a:endParaRPr lang="fr-FR" sz="1200" b="1" i="1" u="sng" dirty="0"/>
          </a:p>
          <a:p>
            <a:endParaRPr lang="fr-FR" sz="1200" b="1" i="1" u="sng" dirty="0" smtClean="0"/>
          </a:p>
          <a:p>
            <a:r>
              <a:rPr lang="fr-FR" sz="1200" dirty="0" smtClean="0"/>
              <a:t>							   </a:t>
            </a:r>
            <a:r>
              <a:rPr lang="fr-FR" sz="1000" b="1" i="1" dirty="0" smtClean="0"/>
              <a:t>Signatures des coaches</a:t>
            </a:r>
            <a:r>
              <a:rPr lang="fr-FR" sz="1200" dirty="0" smtClean="0"/>
              <a:t>			</a:t>
            </a:r>
            <a:endParaRPr lang="fr-FR" sz="1200" dirty="0"/>
          </a:p>
          <a:p>
            <a:endParaRPr lang="fr-FR" sz="400" dirty="0"/>
          </a:p>
        </p:txBody>
      </p:sp>
      <p:pic>
        <p:nvPicPr>
          <p:cNvPr id="54" name="Image 0" descr="BasketNatoye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825" y="234226"/>
            <a:ext cx="1604434" cy="98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67" y="754226"/>
            <a:ext cx="949819" cy="871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474" y="1361017"/>
            <a:ext cx="1030287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6415" y="366689"/>
            <a:ext cx="85090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225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428</Words>
  <Application>Microsoft Macintosh PowerPoint</Application>
  <PresentationFormat>Présentation à l'écran (4:3)</PresentationFormat>
  <Paragraphs>77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</dc:creator>
  <cp:lastModifiedBy>G</cp:lastModifiedBy>
  <cp:revision>10</cp:revision>
  <cp:lastPrinted>2016-12-27T10:03:35Z</cp:lastPrinted>
  <dcterms:created xsi:type="dcterms:W3CDTF">2016-12-16T12:57:51Z</dcterms:created>
  <dcterms:modified xsi:type="dcterms:W3CDTF">2016-12-27T10:04:46Z</dcterms:modified>
</cp:coreProperties>
</file>