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2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38DA-EC85-1E4E-80CB-0F8BFD6FA417}" type="datetimeFigureOut">
              <a:rPr lang="fr-FR" smtClean="0"/>
              <a:t>14/06/20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7018D-A427-2C4E-BC5C-F6C1DE45C3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53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38DA-EC85-1E4E-80CB-0F8BFD6FA417}" type="datetimeFigureOut">
              <a:rPr lang="fr-FR" smtClean="0"/>
              <a:t>14/06/20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7018D-A427-2C4E-BC5C-F6C1DE45C3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90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38DA-EC85-1E4E-80CB-0F8BFD6FA417}" type="datetimeFigureOut">
              <a:rPr lang="fr-FR" smtClean="0"/>
              <a:t>14/06/20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7018D-A427-2C4E-BC5C-F6C1DE45C3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94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38DA-EC85-1E4E-80CB-0F8BFD6FA417}" type="datetimeFigureOut">
              <a:rPr lang="fr-FR" smtClean="0"/>
              <a:t>14/06/20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7018D-A427-2C4E-BC5C-F6C1DE45C3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1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38DA-EC85-1E4E-80CB-0F8BFD6FA417}" type="datetimeFigureOut">
              <a:rPr lang="fr-FR" smtClean="0"/>
              <a:t>14/06/20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7018D-A427-2C4E-BC5C-F6C1DE45C3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38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38DA-EC85-1E4E-80CB-0F8BFD6FA417}" type="datetimeFigureOut">
              <a:rPr lang="fr-FR" smtClean="0"/>
              <a:t>14/06/20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7018D-A427-2C4E-BC5C-F6C1DE45C3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06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38DA-EC85-1E4E-80CB-0F8BFD6FA417}" type="datetimeFigureOut">
              <a:rPr lang="fr-FR" smtClean="0"/>
              <a:t>14/06/20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7018D-A427-2C4E-BC5C-F6C1DE45C3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40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38DA-EC85-1E4E-80CB-0F8BFD6FA417}" type="datetimeFigureOut">
              <a:rPr lang="fr-FR" smtClean="0"/>
              <a:t>14/06/20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7018D-A427-2C4E-BC5C-F6C1DE45C3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75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38DA-EC85-1E4E-80CB-0F8BFD6FA417}" type="datetimeFigureOut">
              <a:rPr lang="fr-FR" smtClean="0"/>
              <a:t>14/06/20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7018D-A427-2C4E-BC5C-F6C1DE45C3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37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38DA-EC85-1E4E-80CB-0F8BFD6FA417}" type="datetimeFigureOut">
              <a:rPr lang="fr-FR" smtClean="0"/>
              <a:t>14/06/20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7018D-A427-2C4E-BC5C-F6C1DE45C3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5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C38DA-EC85-1E4E-80CB-0F8BFD6FA417}" type="datetimeFigureOut">
              <a:rPr lang="fr-FR" smtClean="0"/>
              <a:t>14/06/20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7018D-A427-2C4E-BC5C-F6C1DE45C3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726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C38DA-EC85-1E4E-80CB-0F8BFD6FA417}" type="datetimeFigureOut">
              <a:rPr lang="fr-FR" smtClean="0"/>
              <a:t>14/06/20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7018D-A427-2C4E-BC5C-F6C1DE45C3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86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4 SAVOIR DRIBBL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747"/>
            <a:ext cx="9144000" cy="649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7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acintosh HD:Users:gs:Desktop:NATOYE 2015 2016:NATOYE 2016:D5 Types de dribbles.PD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60558" y="-986756"/>
            <a:ext cx="6580147" cy="8645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4712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 Compétence SAVOIR DRIBBLER F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9" t="3888" r="7861" b="5185"/>
          <a:stretch/>
        </p:blipFill>
        <p:spPr>
          <a:xfrm>
            <a:off x="4648200" y="114300"/>
            <a:ext cx="4368800" cy="6703378"/>
          </a:xfrm>
          <a:prstGeom prst="rect">
            <a:avLst/>
          </a:prstGeom>
        </p:spPr>
      </p:pic>
      <p:pic>
        <p:nvPicPr>
          <p:cNvPr id="3" name="Image 2" descr=" Compétence SAVOIR DRIBBLER F1Bis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8" t="3888" r="8803" b="5185"/>
          <a:stretch/>
        </p:blipFill>
        <p:spPr>
          <a:xfrm>
            <a:off x="127000" y="114300"/>
            <a:ext cx="4267199" cy="66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00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76085"/>
              </p:ext>
            </p:extLst>
          </p:nvPr>
        </p:nvGraphicFramePr>
        <p:xfrm>
          <a:off x="212151" y="286745"/>
          <a:ext cx="8308820" cy="6281093"/>
        </p:xfrm>
        <a:graphic>
          <a:graphicData uri="http://schemas.openxmlformats.org/drawingml/2006/table">
            <a:tbl>
              <a:tblPr/>
              <a:tblGrid>
                <a:gridCol w="368651"/>
                <a:gridCol w="1247744"/>
                <a:gridCol w="1176848"/>
                <a:gridCol w="609693"/>
                <a:gridCol w="567155"/>
                <a:gridCol w="482081"/>
                <a:gridCol w="482081"/>
                <a:gridCol w="482081"/>
                <a:gridCol w="482081"/>
                <a:gridCol w="482081"/>
                <a:gridCol w="482081"/>
                <a:gridCol w="482081"/>
                <a:gridCol w="482081"/>
                <a:gridCol w="482081"/>
              </a:tblGrid>
              <a:tr h="177276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Annexe 1: Fiche d’évaluation pour «Test de basketball (ABC)»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Date de test: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29"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67826" marR="5652" marT="5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06">
                <a:tc>
                  <a:txBody>
                    <a:bodyPr/>
                    <a:lstStyle/>
                    <a:p>
                      <a:pPr algn="ctr" fontAlgn="ctr"/>
                      <a:endParaRPr lang="fr-FR" sz="400" b="1" i="0" u="none" strike="noStrike">
                        <a:effectLst/>
                        <a:latin typeface="Arial"/>
                      </a:endParaRP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400" b="1" i="0" u="none" strike="noStrike">
                          <a:effectLst/>
                          <a:latin typeface="Arial"/>
                        </a:rPr>
                        <a:t>X = réussi</a:t>
                      </a:r>
                      <a:br>
                        <a:rPr lang="fr-FR" sz="400" b="1" i="0" u="none" strike="noStrike">
                          <a:effectLst/>
                          <a:latin typeface="Arial"/>
                        </a:rPr>
                      </a:br>
                      <a:r>
                        <a:rPr lang="fr-FR" sz="400" b="1" i="0" u="none" strike="noStrike">
                          <a:effectLst/>
                          <a:latin typeface="Arial"/>
                        </a:rPr>
                        <a:t>O = échoué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1" i="0" u="none" strike="noStrike">
                        <a:effectLst/>
                        <a:latin typeface="Arial"/>
                      </a:endParaRP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5652" marR="5652" marT="5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fr-FR" sz="400" b="1" i="0" u="none" strike="noStrike">
                          <a:effectLst/>
                          <a:latin typeface="Arial"/>
                        </a:rPr>
                        <a:t>1</a:t>
                      </a:r>
                      <a:r>
                        <a:rPr lang="fr-FR" sz="400" b="1" i="0" u="none" strike="noStrike" baseline="30000">
                          <a:effectLst/>
                          <a:latin typeface="Arial"/>
                        </a:rPr>
                        <a:t>er</a:t>
                      </a:r>
                      <a:r>
                        <a:rPr lang="fr-FR" sz="400" b="1" i="0" u="none" strike="noStrike">
                          <a:effectLst/>
                          <a:latin typeface="Arial"/>
                        </a:rPr>
                        <a:t> passage 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0798">
                <a:tc>
                  <a:txBody>
                    <a:bodyPr/>
                    <a:lstStyle/>
                    <a:p>
                      <a:pPr algn="ctr" fontAlgn="t"/>
                      <a:endParaRPr lang="fr-FR" sz="400" b="1" i="0" u="none" strike="noStrike">
                        <a:effectLst/>
                        <a:latin typeface="Arial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400" b="1" i="0" u="none" strike="noStrike">
                        <a:effectLst/>
                        <a:latin typeface="Arial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500" b="0" i="0" u="none" strike="noStrike">
                        <a:solidFill>
                          <a:srgbClr val="000090"/>
                        </a:solidFill>
                        <a:effectLst/>
                        <a:latin typeface="Verdana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500" b="1" i="0" u="none" strike="noStrike">
                          <a:solidFill>
                            <a:srgbClr val="00009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5652" marR="5652" marT="56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500" b="1" i="0" u="none" strike="noStrike">
                          <a:solidFill>
                            <a:srgbClr val="00009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5652" marR="5652" marT="56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500" b="1" i="0" u="none" strike="noStrike">
                          <a:solidFill>
                            <a:srgbClr val="00009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5652" marR="5652" marT="56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500" b="1" i="0" u="none" strike="noStrike">
                          <a:solidFill>
                            <a:srgbClr val="00009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5652" marR="5652" marT="56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500" b="1" i="0" u="none" strike="noStrike">
                          <a:solidFill>
                            <a:srgbClr val="00009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5652" marR="5652" marT="56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500" b="1" i="0" u="none" strike="noStrike">
                          <a:solidFill>
                            <a:srgbClr val="00009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5652" marR="5652" marT="56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500" b="1" i="0" u="none" strike="noStrike">
                          <a:solidFill>
                            <a:srgbClr val="00009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5652" marR="5652" marT="56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500" b="1" i="0" u="none" strike="noStrike">
                          <a:solidFill>
                            <a:srgbClr val="00009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5652" marR="5652" marT="565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70722">
                <a:tc>
                  <a:txBody>
                    <a:bodyPr/>
                    <a:lstStyle/>
                    <a:p>
                      <a:pPr algn="ctr" fontAlgn="t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500" b="1" i="0" u="none" strike="noStrike">
                        <a:solidFill>
                          <a:srgbClr val="000090"/>
                        </a:solidFill>
                        <a:effectLst/>
                        <a:latin typeface="Verdana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fr-FR" sz="400" b="0" i="0" u="none" strike="noStrike">
                        <a:effectLst/>
                        <a:latin typeface="Arial"/>
                      </a:endParaRPr>
                    </a:p>
                  </a:txBody>
                  <a:tcPr marL="5652" marR="5652" marT="565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Sexe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effectLst/>
                          <a:latin typeface="Arial"/>
                        </a:rPr>
                        <a:t>1</a:t>
                      </a:r>
                      <a:r>
                        <a:rPr lang="fr-FR" sz="800" b="1" i="0" u="none" strike="noStrike" baseline="30000">
                          <a:effectLst/>
                          <a:latin typeface="Arial"/>
                        </a:rPr>
                        <a:t>er</a:t>
                      </a:r>
                      <a:r>
                        <a:rPr lang="fr-FR" sz="800" b="1" i="0" u="none" strike="noStrike">
                          <a:effectLst/>
                          <a:latin typeface="Arial"/>
                        </a:rPr>
                        <a:t> panier: Dernier dribble sur pied opposé; 2 contacts avec le sol</a:t>
                      </a:r>
                    </a:p>
                  </a:txBody>
                  <a:tcPr marL="5652" marR="5652" marT="5652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effectLst/>
                          <a:latin typeface="Arial"/>
                        </a:rPr>
                        <a:t>Genou droit d’élan fléchi </a:t>
                      </a:r>
                      <a:br>
                        <a:rPr lang="fr-FR" sz="800" b="1" i="0" u="none" strike="noStrike">
                          <a:effectLst/>
                          <a:latin typeface="Arial"/>
                        </a:rPr>
                      </a:br>
                      <a:r>
                        <a:rPr lang="fr-FR" sz="800" b="1" i="0" u="none" strike="noStrike">
                          <a:effectLst/>
                          <a:latin typeface="Arial"/>
                        </a:rPr>
                        <a:t>Tir avec main droite</a:t>
                      </a:r>
                    </a:p>
                  </a:txBody>
                  <a:tcPr marL="5652" marR="5652" marT="565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effectLst/>
                          <a:latin typeface="Arial"/>
                        </a:rPr>
                        <a:t>Panier 1</a:t>
                      </a:r>
                    </a:p>
                  </a:txBody>
                  <a:tcPr marL="5652" marR="5652" marT="565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effectLst/>
                          <a:latin typeface="Arial"/>
                        </a:rPr>
                        <a:t>2</a:t>
                      </a:r>
                      <a:r>
                        <a:rPr lang="fr-FR" sz="800" b="1" i="0" u="none" strike="noStrike" baseline="30000">
                          <a:effectLst/>
                          <a:latin typeface="Arial"/>
                        </a:rPr>
                        <a:t>e</a:t>
                      </a:r>
                      <a:r>
                        <a:rPr lang="fr-FR" sz="800" b="1" i="0" u="none" strike="noStrike">
                          <a:effectLst/>
                          <a:latin typeface="Arial"/>
                        </a:rPr>
                        <a:t> panier: Dernier dribble sur pied opposé; 2 contacts avec le sol</a:t>
                      </a:r>
                    </a:p>
                  </a:txBody>
                  <a:tcPr marL="5652" marR="5652" marT="5652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effectLst/>
                          <a:latin typeface="Arial"/>
                        </a:rPr>
                        <a:t>Genou droit d’élan fléchi </a:t>
                      </a:r>
                      <a:br>
                        <a:rPr lang="fr-FR" sz="800" b="1" i="0" u="none" strike="noStrike">
                          <a:effectLst/>
                          <a:latin typeface="Arial"/>
                        </a:rPr>
                      </a:br>
                      <a:r>
                        <a:rPr lang="fr-FR" sz="800" b="1" i="0" u="none" strike="noStrike">
                          <a:effectLst/>
                          <a:latin typeface="Arial"/>
                        </a:rPr>
                        <a:t>Tir avec main droite</a:t>
                      </a:r>
                    </a:p>
                  </a:txBody>
                  <a:tcPr marL="5652" marR="5652" marT="565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effectLst/>
                          <a:latin typeface="Arial"/>
                        </a:rPr>
                        <a:t>Panier 2</a:t>
                      </a:r>
                    </a:p>
                  </a:txBody>
                  <a:tcPr marL="5652" marR="5652" marT="565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effectLst/>
                          <a:latin typeface="Arial"/>
                        </a:rPr>
                        <a:t>Dribble avec la main extérieure; arrêt (deux pieds sur le sol )</a:t>
                      </a:r>
                    </a:p>
                  </a:txBody>
                  <a:tcPr marL="5652" marR="5652" marT="565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effectLst/>
                          <a:latin typeface="Arial"/>
                        </a:rPr>
                        <a:t>Réception de la passe en sautant; arrêt</a:t>
                      </a:r>
                    </a:p>
                  </a:txBody>
                  <a:tcPr marL="5652" marR="5652" marT="565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effectLst/>
                          <a:latin typeface="Arial"/>
                        </a:rPr>
                        <a:t>Lancer: Bras tendus et doigts pointés vers le panier </a:t>
                      </a:r>
                    </a:p>
                  </a:txBody>
                  <a:tcPr marL="5652" marR="5652" marT="565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effectLst/>
                          <a:latin typeface="Arial"/>
                        </a:rPr>
                        <a:t>Panier 3</a:t>
                      </a:r>
                    </a:p>
                  </a:txBody>
                  <a:tcPr marL="5652" marR="5652" marT="5652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0012"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1" i="0" u="none" strike="noStrike">
                          <a:effectLst/>
                          <a:latin typeface="Arial"/>
                        </a:rPr>
                        <a:t>Nom</a:t>
                      </a:r>
                    </a:p>
                  </a:txBody>
                  <a:tcPr marL="67826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(m/f)</a:t>
                      </a:r>
                    </a:p>
                  </a:txBody>
                  <a:tcPr marL="5652" marR="5652" marT="5652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7826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7826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76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7826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7826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76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7826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7826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76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7826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7826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76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7826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7826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76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7826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7826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76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7826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7826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76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7826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7826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76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7826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7826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76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7826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7826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76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7826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7826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76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7826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7826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7649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" b="0" i="0" u="none" strike="noStrike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67826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707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EST BASKET BALL DRIBBLE SHO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846211" y="1447383"/>
            <a:ext cx="39751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Durée </a:t>
            </a:r>
            <a:r>
              <a:rPr lang="fr-FR" sz="1400" dirty="0"/>
              <a:t>	env. 2 min. par élève 	</a:t>
            </a:r>
          </a:p>
          <a:p>
            <a:r>
              <a:rPr lang="fr-FR" sz="1400" dirty="0"/>
              <a:t>Organisation 	</a:t>
            </a:r>
            <a:endParaRPr lang="fr-FR" sz="1400" dirty="0" smtClean="0"/>
          </a:p>
          <a:p>
            <a:r>
              <a:rPr lang="fr-FR" sz="1400" dirty="0" smtClean="0"/>
              <a:t>Une </a:t>
            </a:r>
            <a:r>
              <a:rPr lang="fr-FR" sz="1400" dirty="0"/>
              <a:t>moitié de la salle est réservée à l’entraînement (partenaires pour corrections et passes)</a:t>
            </a:r>
            <a:r>
              <a:rPr lang="fr-FR" sz="1400" dirty="0" smtClean="0"/>
              <a:t>,</a:t>
            </a:r>
          </a:p>
          <a:p>
            <a:r>
              <a:rPr lang="fr-FR" sz="1400" dirty="0" smtClean="0"/>
              <a:t> </a:t>
            </a:r>
            <a:r>
              <a:rPr lang="fr-FR" sz="1400" dirty="0"/>
              <a:t>le test est réalisé sur l’autre parcours. L’utilisation d’une caméra vidéo peut s’avérer utile 	</a:t>
            </a:r>
          </a:p>
          <a:p>
            <a:r>
              <a:rPr lang="fr-FR" sz="1400" dirty="0"/>
              <a:t>Personnes évaluées 	1 élève 	</a:t>
            </a:r>
          </a:p>
          <a:p>
            <a:r>
              <a:rPr lang="fr-FR" sz="1400" dirty="0"/>
              <a:t>Problèmes 	</a:t>
            </a:r>
            <a:r>
              <a:rPr lang="fr-F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10591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rille Compétences SAVOIR PASSER 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t="6852" r="8594" b="10925"/>
          <a:stretch/>
        </p:blipFill>
        <p:spPr>
          <a:xfrm rot="16200000">
            <a:off x="1482549" y="-786723"/>
            <a:ext cx="6309930" cy="897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369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130</Words>
  <Application>Microsoft Macintosh PowerPoint</Application>
  <PresentationFormat>Présentation à l'écran (4:3)</PresentationFormat>
  <Paragraphs>398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</dc:creator>
  <cp:lastModifiedBy>G</cp:lastModifiedBy>
  <cp:revision>6</cp:revision>
  <dcterms:created xsi:type="dcterms:W3CDTF">2016-10-24T13:07:23Z</dcterms:created>
  <dcterms:modified xsi:type="dcterms:W3CDTF">2020-06-14T08:26:47Z</dcterms:modified>
</cp:coreProperties>
</file>